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3" r:id="rId1"/>
  </p:sldMasterIdLst>
  <p:sldIdLst>
    <p:sldId id="257" r:id="rId2"/>
    <p:sldId id="258" r:id="rId3"/>
    <p:sldId id="259" r:id="rId4"/>
    <p:sldId id="260" r:id="rId5"/>
    <p:sldId id="320" r:id="rId6"/>
    <p:sldId id="269" r:id="rId7"/>
    <p:sldId id="321" r:id="rId8"/>
    <p:sldId id="322" r:id="rId9"/>
    <p:sldId id="323" r:id="rId10"/>
    <p:sldId id="324" r:id="rId11"/>
    <p:sldId id="325"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303" r:id="rId27"/>
    <p:sldId id="284" r:id="rId28"/>
    <p:sldId id="285" r:id="rId29"/>
    <p:sldId id="286" r:id="rId30"/>
    <p:sldId id="287" r:id="rId31"/>
    <p:sldId id="288" r:id="rId32"/>
    <p:sldId id="289" r:id="rId33"/>
    <p:sldId id="290" r:id="rId34"/>
    <p:sldId id="304" r:id="rId35"/>
    <p:sldId id="291" r:id="rId36"/>
    <p:sldId id="294" r:id="rId37"/>
    <p:sldId id="292" r:id="rId38"/>
    <p:sldId id="293" r:id="rId39"/>
    <p:sldId id="295" r:id="rId40"/>
    <p:sldId id="296" r:id="rId41"/>
    <p:sldId id="297" r:id="rId42"/>
    <p:sldId id="298" r:id="rId43"/>
    <p:sldId id="299" r:id="rId44"/>
    <p:sldId id="300" r:id="rId45"/>
    <p:sldId id="301" r:id="rId46"/>
    <p:sldId id="305" r:id="rId47"/>
    <p:sldId id="302" r:id="rId48"/>
    <p:sldId id="306" r:id="rId49"/>
    <p:sldId id="307" r:id="rId50"/>
    <p:sldId id="308" r:id="rId51"/>
    <p:sldId id="309" r:id="rId52"/>
    <p:sldId id="310" r:id="rId53"/>
    <p:sldId id="326" r:id="rId54"/>
    <p:sldId id="327"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lt-LT"/>
              <a:t>Spustelėję redaguokite stilių</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29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6302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lt-LT"/>
              <a:t>Spustelėję redaguokite stilių</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160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lt-LT"/>
              <a:t>Spustelėję redaguokite stilių</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311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lt-LT"/>
              <a:t>Spustelėję redaguokite stilių</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097280" y="2582335"/>
            <a:ext cx="4937760" cy="328676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217920" y="2582334"/>
            <a:ext cx="4937760" cy="328676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8640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4309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šči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426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lt-LT"/>
              <a:t>Spustelėję redaguokite stilių</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1/13/2026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7797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lt-LT"/>
              <a:t>Spustelėję redaguokite stilių</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6047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2249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us pavadinimas ir tekstas">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220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lt-LT"/>
              <a:t>Spustelėję redaguokite stilių</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1/13/2026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21766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0B10E07-DE71-45CC-9A40-92DA77A24D81}"/>
              </a:ext>
            </a:extLst>
          </p:cNvPr>
          <p:cNvSpPr>
            <a:spLocks noGrp="1"/>
          </p:cNvSpPr>
          <p:nvPr>
            <p:ph type="ctrTitle"/>
          </p:nvPr>
        </p:nvSpPr>
        <p:spPr>
          <a:xfrm>
            <a:off x="1097280" y="758952"/>
            <a:ext cx="10058400" cy="2670048"/>
          </a:xfrm>
        </p:spPr>
        <p:txBody>
          <a:bodyPr>
            <a:noAutofit/>
          </a:bodyPr>
          <a:lstStyle/>
          <a:p>
            <a:r>
              <a:rPr lang="lt-LT" sz="3200" b="1" dirty="0">
                <a:solidFill>
                  <a:schemeClr val="accent1">
                    <a:lumMod val="75000"/>
                  </a:schemeClr>
                </a:solidFill>
                <a:latin typeface="arial" panose="020B0604020202020204" pitchFamily="34" charset="0"/>
              </a:rPr>
              <a:t>"MAŽEIKIŲ VYTAUTO KLOVOS MUZIKOS MOKYKLOS NEFORMALIOJO VAIKŲ ŠVIETIMO KOKYBĖS RODIKLIŲ ĮSIVERTINIMAS"</a:t>
            </a:r>
            <a:br>
              <a:rPr lang="lt-LT" sz="3200" b="1" dirty="0">
                <a:solidFill>
                  <a:schemeClr val="accent1">
                    <a:lumMod val="75000"/>
                  </a:schemeClr>
                </a:solidFill>
                <a:latin typeface="arial" panose="020B0604020202020204" pitchFamily="34" charset="0"/>
              </a:rPr>
            </a:br>
            <a:endParaRPr lang="lt-LT" sz="3200" dirty="0"/>
          </a:p>
        </p:txBody>
      </p:sp>
      <p:sp>
        <p:nvSpPr>
          <p:cNvPr id="3" name="Antrinis pavadinimas 2">
            <a:extLst>
              <a:ext uri="{FF2B5EF4-FFF2-40B4-BE49-F238E27FC236}">
                <a16:creationId xmlns:a16="http://schemas.microsoft.com/office/drawing/2014/main" id="{968C9F60-E640-64F8-DDA0-F3F7A04CD906}"/>
              </a:ext>
            </a:extLst>
          </p:cNvPr>
          <p:cNvSpPr>
            <a:spLocks noGrp="1"/>
          </p:cNvSpPr>
          <p:nvPr>
            <p:ph type="subTitle" idx="1"/>
          </p:nvPr>
        </p:nvSpPr>
        <p:spPr/>
        <p:txBody>
          <a:bodyPr>
            <a:normAutofit fontScale="85000" lnSpcReduction="20000"/>
          </a:bodyPr>
          <a:lstStyle/>
          <a:p>
            <a:r>
              <a:rPr lang="lt-LT" dirty="0"/>
              <a:t>ANKETA</a:t>
            </a:r>
          </a:p>
          <a:p>
            <a:endParaRPr lang="lt-LT" dirty="0"/>
          </a:p>
          <a:p>
            <a:r>
              <a:rPr lang="lt-LT" dirty="0"/>
              <a:t>2025 metai</a:t>
            </a:r>
          </a:p>
          <a:p>
            <a:endParaRPr lang="lt-LT" dirty="0"/>
          </a:p>
        </p:txBody>
      </p:sp>
    </p:spTree>
    <p:extLst>
      <p:ext uri="{BB962C8B-B14F-4D97-AF65-F5344CB8AC3E}">
        <p14:creationId xmlns:p14="http://schemas.microsoft.com/office/powerpoint/2010/main" val="3170628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rmuojama atsakymų diagrama. Klausimo pavadinimas: I. PASIEKIMŲ IR PAŽANGOS SRITIS. Ugdymosi tikslai, pasiekimai ir jų reflektavimas, vertinimas. Ugdomos vaikų bendrosios ir muzikinės bei vaidybos dalykinės kompetencijos ne tik pamokų metu, bet ir tarptautiniuose bei rajoniniuose festivaliuose, konkursuose, projektuose, vasaros kūrybinėse stovyklose ir kt.. Atsakymų skaičius: 27 atsakymai.">
            <a:extLst>
              <a:ext uri="{FF2B5EF4-FFF2-40B4-BE49-F238E27FC236}">
                <a16:creationId xmlns:a16="http://schemas.microsoft.com/office/drawing/2014/main" id="{5FB2910B-F450-5EB7-6557-E0D31802C6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777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rmuojama atsakymų diagrama. Klausimo pavadinimas: Moksleiviai turi galimybę rinktis jų poreikius atitinkančias ugdymo programas, dalyvauti konkursuose, olimpiadose, miesto, šalies ir tarptautiniuose projektuose.. Atsakymų skaičius: 27 atsakymai.">
            <a:extLst>
              <a:ext uri="{FF2B5EF4-FFF2-40B4-BE49-F238E27FC236}">
                <a16:creationId xmlns:a16="http://schemas.microsoft.com/office/drawing/2014/main" id="{56AFE617-8B45-5987-F8B7-3488EA9E0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562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ormuojama atsakymų diagrama. Klausimo pavadinimas: Kiekvieno mokinio įgyjamų bendrųjų ir dalykinių kompetencijų visumos lygis atitinka jo amžiaus grupei keliamus tikslus ir individualias galias, siekius bei ugdymosi patirtį.&#10;. Atsakymų skaičius: 27 atsakymai.">
            <a:extLst>
              <a:ext uri="{FF2B5EF4-FFF2-40B4-BE49-F238E27FC236}">
                <a16:creationId xmlns:a16="http://schemas.microsoft.com/office/drawing/2014/main" id="{52FFCC1A-3068-A1E5-80DF-5C14DA6E5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601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ormuojama atsakymų diagrama. Klausimo pavadinimas: Mokyklos administracija ir mokytojai užtikrina, kad mokiniams ir jų tėvams (globėjams) informacija apie mokymąsi būtų teikiama laiku, kad ji būtų informatyvi, asmeniška ir skatinanti kiekvieną mokinį siekti asmeninės pažangos.&#10;. Atsakymų skaičius: 27 atsakymai.">
            <a:extLst>
              <a:ext uri="{FF2B5EF4-FFF2-40B4-BE49-F238E27FC236}">
                <a16:creationId xmlns:a16="http://schemas.microsoft.com/office/drawing/2014/main" id="{3E1741B7-C589-D677-1E9C-64DEF8C0F2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36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ormuojama atsakymų diagrama. Klausimo pavadinimas: Dalykų mokytojai individualiai ar susirinkimų metu informuoja tėvus (globėjus) apie mokinių elgesį, lankomumą, pasiekimus ir problemas, konsultuoja kitais jiems rūpimais klausimais.&#10;. Atsakymų skaičius: 27 atsakymai.">
            <a:extLst>
              <a:ext uri="{FF2B5EF4-FFF2-40B4-BE49-F238E27FC236}">
                <a16:creationId xmlns:a16="http://schemas.microsoft.com/office/drawing/2014/main" id="{8A5620DA-0616-1EE1-D5E2-176259A86B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03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ormuojama atsakymų diagrama. Klausimo pavadinimas: Mokinių pasiekti ir siekiami rezultatai aptariami kiekvieną dieną, vyksta viešos perklausos, organizuojami koncertai, šventės tėvams.&#10;. Atsakymų skaičius: 27 atsakymai.">
            <a:extLst>
              <a:ext uri="{FF2B5EF4-FFF2-40B4-BE49-F238E27FC236}">
                <a16:creationId xmlns:a16="http://schemas.microsoft.com/office/drawing/2014/main" id="{4D45438B-822D-257D-479E-D35AB5A22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608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ormuojama atsakymų diagrama. Klausimo pavadinimas: Mokykloje yra sukurtas ir taikomas Pažangos, pasiekimų, vertinimo bei baigimo pažymėjimų ir jų dublikatų išdavimo tvarkos aprašas.&#10;. Atsakymų skaičius: 27 atsakymai.">
            <a:extLst>
              <a:ext uri="{FF2B5EF4-FFF2-40B4-BE49-F238E27FC236}">
                <a16:creationId xmlns:a16="http://schemas.microsoft.com/office/drawing/2014/main" id="{13B0053B-5395-C40C-42C8-EE50C61745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984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ormuojama atsakymų diagrama. Klausimo pavadinimas: Remiantis veiklos kokybės įsivertinimo duomenimis, identifikuojamos problemos, keliami tikslai ir planuojama pažanga.&#10;. Atsakymų skaičius: 27 atsakymai.">
            <a:extLst>
              <a:ext uri="{FF2B5EF4-FFF2-40B4-BE49-F238E27FC236}">
                <a16:creationId xmlns:a16="http://schemas.microsoft.com/office/drawing/2014/main" id="{C613FF14-8E4E-A979-35EB-80E1BB971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13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ormuojama atsakymų diagrama. Klausimo pavadinimas: Mokytojai skatina mokinius siekti aukštesnių rezultatų, įvertinama kiekvieno vaiko individuali pažanga, kuri aptariama su vaiku ir tėvais.&#10;. Atsakymų skaičius: 28 atsakymai.">
            <a:extLst>
              <a:ext uri="{FF2B5EF4-FFF2-40B4-BE49-F238E27FC236}">
                <a16:creationId xmlns:a16="http://schemas.microsoft.com/office/drawing/2014/main" id="{D33E15D9-7282-0BA2-DC73-61DFEBF7C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981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ormuojama atsakymų diagrama. Klausimo pavadinimas: Mokiniams, baigusiems FŠPU programas, išduodami Lietuvos Respublikos švietimo ir mokslo ministro nustatyto pavyzdžio pažymėjimai, kuriuose nurodomi baigtų ugdymo programų įvertinimai.&#10;. Atsakymų skaičius: 28 atsakymai.">
            <a:extLst>
              <a:ext uri="{FF2B5EF4-FFF2-40B4-BE49-F238E27FC236}">
                <a16:creationId xmlns:a16="http://schemas.microsoft.com/office/drawing/2014/main" id="{777111D9-9DE9-1D77-89F6-C7912000E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942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ormuojama atsakymų diagrama. Klausimo pavadinimas: Vaikai mokomi suprasti išsilavinimo ir mokymosi vertę, turėti tolesnio mokymosi siekių ir planų, susitariama dėl ugdomųjų siekių.. Atsakymų skaičius: 28 atsakymai.">
            <a:extLst>
              <a:ext uri="{FF2B5EF4-FFF2-40B4-BE49-F238E27FC236}">
                <a16:creationId xmlns:a16="http://schemas.microsoft.com/office/drawing/2014/main" id="{1820512F-45F4-176D-0A39-08FC42436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678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ormuojama atsakymų diagrama. Klausimo pavadinimas: Ugdytiniai įgyja naujų gebėjimų, vertybinių nuostatų. Tai atsispindi mokinių pasiekimuose konkursuose, festivaliuose, kituose renginiuose.&#10;. Atsakymų skaičius: 28 atsakymai.">
            <a:extLst>
              <a:ext uri="{FF2B5EF4-FFF2-40B4-BE49-F238E27FC236}">
                <a16:creationId xmlns:a16="http://schemas.microsoft.com/office/drawing/2014/main" id="{E82272A4-858C-2103-8C1D-44D8A7F0D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255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ormuojama atsakymų diagrama. Klausimo pavadinimas: Asmeninis tobulėjimas stebimas ir aptariamas perklausų, koncertų, konkursų, festivalių, meistriškumo pamokų metu.&#10;. Atsakymų skaičius: 27 atsakymai.">
            <a:extLst>
              <a:ext uri="{FF2B5EF4-FFF2-40B4-BE49-F238E27FC236}">
                <a16:creationId xmlns:a16="http://schemas.microsoft.com/office/drawing/2014/main" id="{DAE76031-D5C3-55ED-4558-2A9DED763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815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ormuojama atsakymų diagrama. Klausimo pavadinimas: Mokykloje vyrauja geras mikroklimatas, mokiniai kolegialiai ir draugiškai bendrauja tarpusavyje.&#10;. Atsakymų skaičius: 28 atsakymai.">
            <a:extLst>
              <a:ext uri="{FF2B5EF4-FFF2-40B4-BE49-F238E27FC236}">
                <a16:creationId xmlns:a16="http://schemas.microsoft.com/office/drawing/2014/main" id="{C9FF0C30-84E9-C3FF-DF1B-878A495CA0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028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ormuojama atsakymų diagrama. Klausimo pavadinimas: Savo asmeninius pasiekimus vaikai gali partirti bei pasidžiaugti dalyvaudami meistriškumo pamokose, koncertuose, festivaliuose, konkursuose.&#10;. Atsakymų skaičius: 28 atsakymai.">
            <a:extLst>
              <a:ext uri="{FF2B5EF4-FFF2-40B4-BE49-F238E27FC236}">
                <a16:creationId xmlns:a16="http://schemas.microsoft.com/office/drawing/2014/main" id="{20E1032E-93C2-78E8-A0ED-B2619F8A2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366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ormuojama atsakymų diagrama. Klausimo pavadinimas: Grįžtamasis ryšys. Ugdymo plane planuojama ugdymo proceso eiga, pasiekimų ir pažangos stebėsena.&#10;. Atsakymų skaičius: 28 atsakymai.">
            <a:extLst>
              <a:ext uri="{FF2B5EF4-FFF2-40B4-BE49-F238E27FC236}">
                <a16:creationId xmlns:a16="http://schemas.microsoft.com/office/drawing/2014/main" id="{DAD323D8-B596-45CE-A23B-CF1ADEB5C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301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ormuojama atsakymų diagrama. Klausimo pavadinimas: Mokykloje siekiama abipusio grįžtamojo ryšio, dialogo, padedančio mokytojams pasirinkti tinkamesnes mokymo strategijas, o mokiniams - siekti optimalios asmeninės sėkmės.&#10;. Atsakymų skaičius: 28 atsakymai.">
            <a:extLst>
              <a:ext uri="{FF2B5EF4-FFF2-40B4-BE49-F238E27FC236}">
                <a16:creationId xmlns:a16="http://schemas.microsoft.com/office/drawing/2014/main" id="{22DA75CA-704F-33E0-FD83-0F42521BE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412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ormuojama atsakymų diagrama. Klausimo pavadinimas: Dalykų ugdymo proceso metu apie ugdymo eigą, pasiekimus ir pažangą su mokiniais vykdomos individualios refleksijos.&#10;. Atsakymų skaičius: 26 atsakymai.">
            <a:extLst>
              <a:ext uri="{FF2B5EF4-FFF2-40B4-BE49-F238E27FC236}">
                <a16:creationId xmlns:a16="http://schemas.microsoft.com/office/drawing/2014/main" id="{14B02BE6-4C8F-85F4-DD64-288E5A0D4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824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ormuojama atsakymų diagrama. Klausimo pavadinimas: Mokiniams sudaroma galimybė išsirinkti kūrinius, siūlyti juos, išsikelti asmeninius tikslus renkantis baigiamuosius atsiskaitymus, raiškos formas, technikas, vadovus, atpažinti savo pažangą.. Atsakymų skaičius: 28 atsakymai.">
            <a:extLst>
              <a:ext uri="{FF2B5EF4-FFF2-40B4-BE49-F238E27FC236}">
                <a16:creationId xmlns:a16="http://schemas.microsoft.com/office/drawing/2014/main" id="{F17FB6CE-9981-BEF8-2EC2-29B5B015E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353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ormuojama atsakymų diagrama. Klausimo pavadinimas: II. UGDYMO ORGANIZAVIMO SRITIS. Mokytojo kvalifikacija ir nuolatinis tobulėjimas. Mokytojai yra kvalifikuoti savo srities profesionalai, nuolat domisi savo ugdymo sritimis, seka naujoves, vertina savo veiklą bei rezultatus, asmeninės kompetencijos ribas ir būtinas profesinio tobulėjimo sritis.&#10;. Atsakymų skaičius: 28 atsakymai.">
            <a:extLst>
              <a:ext uri="{FF2B5EF4-FFF2-40B4-BE49-F238E27FC236}">
                <a16:creationId xmlns:a16="http://schemas.microsoft.com/office/drawing/2014/main" id="{B05D3CA6-AB00-6C12-CAAA-A52336008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730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ormuojama atsakymų diagrama. Klausimo pavadinimas: Komunikuodami vieni su kitais, dalinasi savo kompetencijomis bei naujai įgytomis žiniomis.&#10;. Atsakymų skaičius: 28 atsakymai.">
            <a:extLst>
              <a:ext uri="{FF2B5EF4-FFF2-40B4-BE49-F238E27FC236}">
                <a16:creationId xmlns:a16="http://schemas.microsoft.com/office/drawing/2014/main" id="{F9FFC84F-AE1F-0A0B-A1D0-5A6BEE86A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742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ormuojama atsakymų diagrama. Klausimo pavadinimas: Mokykloje mokytojai skatinami bei sudarytos sąlygos kelti savo kvalifikaciją.&#10;. Atsakymų skaičius: 28 atsakymai.">
            <a:extLst>
              <a:ext uri="{FF2B5EF4-FFF2-40B4-BE49-F238E27FC236}">
                <a16:creationId xmlns:a16="http://schemas.microsoft.com/office/drawing/2014/main" id="{D8362829-8CE6-E1AA-DA15-B0E418B9DE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349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ormuojama atsakymų diagrama. Klausimo pavadinimas: Mokyklos administracija planuoja asmeninio meistriškumo augimą, pateikia mokytojams informaciją apie organizuojamus kvalifikacijos tobulinimo renginius.&#10;. Atsakymų skaičius: 28 atsakymai.">
            <a:extLst>
              <a:ext uri="{FF2B5EF4-FFF2-40B4-BE49-F238E27FC236}">
                <a16:creationId xmlns:a16="http://schemas.microsoft.com/office/drawing/2014/main" id="{6B3D4848-49FE-4658-5FDB-D95FEF6977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197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ormuojama atsakymų diagrama. Klausimo pavadinimas: Mokytojai tikslingai tobulina bendrąsias, specialiąsias kompetencijas, mokosi pasinaudodami įvairiomis galimybėmis: kursuose, seminaruose, išvykose ir kt.. Atsakymų skaičius: 28 atsakymai.">
            <a:extLst>
              <a:ext uri="{FF2B5EF4-FFF2-40B4-BE49-F238E27FC236}">
                <a16:creationId xmlns:a16="http://schemas.microsoft.com/office/drawing/2014/main" id="{7B2AA61E-1806-D0AF-5A2A-A755D0275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463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ormuojama atsakymų diagrama. Klausimo pavadinimas: Mokyklos pedagogai dalyvauja konkursų, olimpiadų, festivalių vertinimo komisijų darbe.&#10;. Atsakymų skaičius: 28 atsakymai.">
            <a:extLst>
              <a:ext uri="{FF2B5EF4-FFF2-40B4-BE49-F238E27FC236}">
                <a16:creationId xmlns:a16="http://schemas.microsoft.com/office/drawing/2014/main" id="{FC655AD5-E712-7B9E-C878-8187A9820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577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ormuojama atsakymų diagrama. Klausimo pavadinimas: Mokykloje mokosi mokiniai su specialiaisiais poreikiais.&#10;. Atsakymų skaičius: 28 atsakymai.">
            <a:extLst>
              <a:ext uri="{FF2B5EF4-FFF2-40B4-BE49-F238E27FC236}">
                <a16:creationId xmlns:a16="http://schemas.microsoft.com/office/drawing/2014/main" id="{514F55C0-A9FA-D657-5C84-661B243B3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531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ormuojama atsakymų diagrama. Klausimo pavadinimas: Vykdoma informacijos sklaida apie teikiamas švietimo paslaugas, užmokesčio dydį už teikiamas švietimo paslaugas.&#10;. Atsakymų skaičius: 26 atsakymai.">
            <a:extLst>
              <a:ext uri="{FF2B5EF4-FFF2-40B4-BE49-F238E27FC236}">
                <a16:creationId xmlns:a16="http://schemas.microsoft.com/office/drawing/2014/main" id="{951A8688-66FD-B879-4129-EC4249A67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319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ormuojama atsakymų diagrama. Klausimo pavadinimas: Užmokesčio už neformalųjį ugdymą tvarkos apraše numatytos lengvatos.&#10;. Atsakymų skaičius: 27 atsakymai.">
            <a:extLst>
              <a:ext uri="{FF2B5EF4-FFF2-40B4-BE49-F238E27FC236}">
                <a16:creationId xmlns:a16="http://schemas.microsoft.com/office/drawing/2014/main" id="{0BCDB5E0-46B5-86D1-4AA3-8F7A511FE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866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ormuojama atsakymų diagrama. Klausimo pavadinimas: Mokykla turi savo tinklapį, informacija teikiama socialiniuose tinkluose, mokyklos stenduose, kuriama vizualinė reklama, renginių afišos, informatyvios skrajutės.&#10;. Atsakymų skaičius: 28 atsakymai.">
            <a:extLst>
              <a:ext uri="{FF2B5EF4-FFF2-40B4-BE49-F238E27FC236}">
                <a16:creationId xmlns:a16="http://schemas.microsoft.com/office/drawing/2014/main" id="{17D2B18B-9953-BD12-3473-89AAF6A98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495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Formuojama atsakymų diagrama. Klausimo pavadinimas: Ugdymo programa. FŠPU programos parengtos vadovaujantis galiojančiais dokumentais: Neformaliojo vaikų švietimo koncepcija, Bendrųjų iš valstybės ir savivaldybių biudžetų finansuojamų neformaliojo švietimo programų kriterijų aprašu, Meninio formalųjį švietimą papildančio ugdymo programų rengimo ir įgyvendinimo rekomendacijomis, Mažeikių rajono savivaldybės tarybos patvirtintais įsakymais, mokyklos metiniais veiklos planais ir kt.&#10;. Atsakymų skaičius: 28 atsakymai.">
            <a:extLst>
              <a:ext uri="{FF2B5EF4-FFF2-40B4-BE49-F238E27FC236}">
                <a16:creationId xmlns:a16="http://schemas.microsoft.com/office/drawing/2014/main" id="{D4F967D5-3A63-A8A9-94AA-07E3DD075F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082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ormuojama atsakymų diagrama. Klausimo pavadinimas: Mokymosi metu, ypač grupinėse pamokose, mokytojai skatina mokinių bendradarbiavimą: jie mokosi vieni kitų padedami, interpretuoja nagrinėjamą informaciją, diskutuoja.. Atsakymų skaičius: 28 atsakymai.">
            <a:extLst>
              <a:ext uri="{FF2B5EF4-FFF2-40B4-BE49-F238E27FC236}">
                <a16:creationId xmlns:a16="http://schemas.microsoft.com/office/drawing/2014/main" id="{F8F74D74-2250-BF96-EE6A-34CB1461FD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258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Formuojama atsakymų diagrama. Klausimo pavadinimas: Įgyvendinant dalykų ugdymo programas naudojami aktyvūs ugdymo metodai: stebėjimo, darbo grupėmis metodai, individualus, kūrybinis darbas, darbas su IT ir kt.&#10;. Atsakymų skaičius: 28 atsakymai.">
            <a:extLst>
              <a:ext uri="{FF2B5EF4-FFF2-40B4-BE49-F238E27FC236}">
                <a16:creationId xmlns:a16="http://schemas.microsoft.com/office/drawing/2014/main" id="{FB5C304A-4644-E51A-725A-8B1933510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416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ormuojama atsakymų diagrama. Klausimo pavadinimas: Ugdymo procesas yra individualizuotas ir lankstus.&#10;. Atsakymų skaičius: 28 atsakymai.">
            <a:extLst>
              <a:ext uri="{FF2B5EF4-FFF2-40B4-BE49-F238E27FC236}">
                <a16:creationId xmlns:a16="http://schemas.microsoft.com/office/drawing/2014/main" id="{239A0191-A63D-E15C-F537-4F5E1A723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565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Formuojama atsakymų diagrama. Klausimo pavadinimas: Užsiėmimai, koncertai, parodos organizuojami įvairiose netradicinėse erdvėse: bibliotekose, vasaros stovyklose, bažnyčiose, muziejuose, prie paveldo ir architektūros paminklų.&#10;. Atsakymų skaičius: 28 atsakymai.">
            <a:extLst>
              <a:ext uri="{FF2B5EF4-FFF2-40B4-BE49-F238E27FC236}">
                <a16:creationId xmlns:a16="http://schemas.microsoft.com/office/drawing/2014/main" id="{F1E51C6B-1FAA-B78B-AD83-EAB144DDC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706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Formuojama atsakymų diagrama. Klausimo pavadinimas: III. Personalo vadyba. Ugdymo įstaigoje yra užtikrinami ugdymo poreikiai.&#10;. Atsakymų skaičius: 28 atsakymai.">
            <a:extLst>
              <a:ext uri="{FF2B5EF4-FFF2-40B4-BE49-F238E27FC236}">
                <a16:creationId xmlns:a16="http://schemas.microsoft.com/office/drawing/2014/main" id="{2653EC35-8228-E86A-036F-1DF8F83CCA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857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ormuojama atsakymų diagrama. Klausimo pavadinimas: Mokyklos administracija pagal galimybes siekia pritraukti jaunų specialistų.&#10;. Atsakymų skaičius: 28 atsakymai.">
            <a:extLst>
              <a:ext uri="{FF2B5EF4-FFF2-40B4-BE49-F238E27FC236}">
                <a16:creationId xmlns:a16="http://schemas.microsoft.com/office/drawing/2014/main" id="{DE674824-657E-D93E-3544-F10821A475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639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ormuojama atsakymų diagrama. Klausimo pavadinimas: Dalis mokytojų važinėja iš kitų miestų, tokiu būdu užtikrinamas kokybiškas ugdymo procesas. &#10;. Atsakymų skaičius: 28 atsakymai.">
            <a:extLst>
              <a:ext uri="{FF2B5EF4-FFF2-40B4-BE49-F238E27FC236}">
                <a16:creationId xmlns:a16="http://schemas.microsoft.com/office/drawing/2014/main" id="{ECF14A11-EE27-AC75-F816-92E95EB99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142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Formuojama atsakymų diagrama. Klausimo pavadinimas: Priėmimo į darbą, atleidimo iš darbo procedūros vykdomos vadovaujantis galiojančiais norminiais dokumentais.&#10;. Atsakymų skaičius: 28 atsakymai.">
            <a:extLst>
              <a:ext uri="{FF2B5EF4-FFF2-40B4-BE49-F238E27FC236}">
                <a16:creationId xmlns:a16="http://schemas.microsoft.com/office/drawing/2014/main" id="{70684CFF-36F5-EB01-0053-432BCD9D7B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914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ormuojama atsakymų diagrama. Klausimo pavadinimas: Veikia darbuotojų motyvavimo ir kvalifikacijos tobulinimo skatinimo sistema, sudaromos sąlygos nuolatiniam mokytojų bendrųjų kompetencijų ugdymui.&#10;. Atsakymų skaičius: 28 atsakymai.">
            <a:extLst>
              <a:ext uri="{FF2B5EF4-FFF2-40B4-BE49-F238E27FC236}">
                <a16:creationId xmlns:a16="http://schemas.microsoft.com/office/drawing/2014/main" id="{621F5CD8-EE2C-DCF3-A505-D90F5C3E6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790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Formuojama atsakymų diagrama. Klausimo pavadinimas: Mokykla aktyviai dalyvauja vietos bendruomenės meninėje kultūrinėje veikloje, organizuoja viešus renginius.&#10;. Atsakymų skaičius: 28 atsakymai.">
            <a:extLst>
              <a:ext uri="{FF2B5EF4-FFF2-40B4-BE49-F238E27FC236}">
                <a16:creationId xmlns:a16="http://schemas.microsoft.com/office/drawing/2014/main" id="{2A4CC85D-21A8-35E5-35E3-B92F1445A2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792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ormuojama atsakymų diagrama. Klausimo pavadinimas: Veiklos vykdomos netradicinėse erdvėse, pasitelkiant įvairias ugdymo formas.&#10;. Atsakymų skaičius: 27 atsakymai.">
            <a:extLst>
              <a:ext uri="{FF2B5EF4-FFF2-40B4-BE49-F238E27FC236}">
                <a16:creationId xmlns:a16="http://schemas.microsoft.com/office/drawing/2014/main" id="{0F761728-F2EA-9C1A-5CF8-DCDD43982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1480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Formuojama atsakymų diagrama. Klausimo pavadinimas: III. UGDYMO(SI) APLINKOS SRITIS. Fizinė ugdymo(si) aplinka ir priemonės. Mokymosi aplinka – patalpų išdėstymas, įrengimas, apšvietimas, vėdinimas ir šildymas – yra patogi, sveika ir palanki mokytis.&#10;. Atsakymų skaičius: 28 atsakymai.">
            <a:extLst>
              <a:ext uri="{FF2B5EF4-FFF2-40B4-BE49-F238E27FC236}">
                <a16:creationId xmlns:a16="http://schemas.microsoft.com/office/drawing/2014/main" id="{7F910A7E-C55E-B4BF-BFBA-A223BEF9BF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672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ormuojama atsakymų diagrama. Klausimo pavadinimas: Mokyklos ugdymo erdvės atitinka higienos normas.&#10;. Atsakymų skaičius: 28 atsakymai.">
            <a:extLst>
              <a:ext uri="{FF2B5EF4-FFF2-40B4-BE49-F238E27FC236}">
                <a16:creationId xmlns:a16="http://schemas.microsoft.com/office/drawing/2014/main" id="{2FE4FEB1-2E13-97BF-A466-F708E7C38E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906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ormuojama atsakymų diagrama. Klausimo pavadinimas: Kabinetai yra su reikiama įranga, baldais, instrumentais dalykų programoms įgyvendinti.&#10;. Atsakymų skaičius: 28 atsakymai.">
            <a:extLst>
              <a:ext uri="{FF2B5EF4-FFF2-40B4-BE49-F238E27FC236}">
                <a16:creationId xmlns:a16="http://schemas.microsoft.com/office/drawing/2014/main" id="{006E42B0-AF96-FD92-8667-0E013A627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388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ormuojama atsakymų diagrama. Klausimo pavadinimas: Patalpos pritaikytos mokiniams, turintiems specialiųjų ugdymosi poreikių.&#10;. Atsakymų skaičius: 28 atsakymai.">
            <a:extLst>
              <a:ext uri="{FF2B5EF4-FFF2-40B4-BE49-F238E27FC236}">
                <a16:creationId xmlns:a16="http://schemas.microsoft.com/office/drawing/2014/main" id="{A54ACBF7-0172-43A7-D8AD-B43258CCE5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4397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Formuojama atsakymų diagrama. Klausimo pavadinimas: Įrengtos poilsio ir bendravimo zonos.&#10;. Atsakymų skaičius: 28 atsakymai.">
            <a:extLst>
              <a:ext uri="{FF2B5EF4-FFF2-40B4-BE49-F238E27FC236}">
                <a16:creationId xmlns:a16="http://schemas.microsoft.com/office/drawing/2014/main" id="{FD79896C-8B2B-3C52-6432-28B133C61C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997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Formuojama atsakymų diagrama. Klausimo pavadinimas: Psichologinė aplinka. Vaikų, mokytojų ir vadovų tarpusavio santykiai grindžiami pagarba ir pasitikėjimu.&#10;. Atsakymų skaičius: 27 atsakymai.">
            <a:extLst>
              <a:ext uri="{FF2B5EF4-FFF2-40B4-BE49-F238E27FC236}">
                <a16:creationId xmlns:a16="http://schemas.microsoft.com/office/drawing/2014/main" id="{7F106E0F-453B-63F5-8405-9BD5D5E64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0429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ormuojama atsakymų diagrama. Klausimo pavadinimas: Mokyklos vadovai pagarbiai ir draugiškai bendrauja su visais mokyklos bendruomenės nariais.&#10;. Atsakymų skaičius: 28 atsakymai.">
            <a:extLst>
              <a:ext uri="{FF2B5EF4-FFF2-40B4-BE49-F238E27FC236}">
                <a16:creationId xmlns:a16="http://schemas.microsoft.com/office/drawing/2014/main" id="{FB7EDBEF-1D20-36F5-B580-179C51E55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290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ormuojama atsakymų diagrama. Klausimo pavadinimas: IV. LYDERYSTĖS IR VADYBOS SRITIS. Vizija, misija, tikslai. Mokyklos dokumentai dera su šalies, savivaldybės dokumentais.&#10;. Atsakymų skaičius: 28 atsakymai.">
            <a:extLst>
              <a:ext uri="{FF2B5EF4-FFF2-40B4-BE49-F238E27FC236}">
                <a16:creationId xmlns:a16="http://schemas.microsoft.com/office/drawing/2014/main" id="{1630B055-15A6-F969-DF02-DD344F9C5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231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Formuojama atsakymų diagrama. Klausimo pavadinimas: Parengtas strateginis planas, kuriame suformuluoti mokyklos misija, vizija, strateginiai tikslai ir uždaviniai – tai mokyklos veiklos perspektyvos, priimtinos mokyklos bendruomenės nariams, grindžiamos bendrai apmąstytu mokytojų, socialinių partnerių sutarimu.&#10;. Atsakymų skaičius: 28 atsakymai.">
            <a:extLst>
              <a:ext uri="{FF2B5EF4-FFF2-40B4-BE49-F238E27FC236}">
                <a16:creationId xmlns:a16="http://schemas.microsoft.com/office/drawing/2014/main" id="{91767E54-C7BE-A2E6-E6C2-D8B8AE9F76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9166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Formuojama atsakymų diagrama. Klausimo pavadinimas: Duomenimis grįstas sprendimų priėmimas. Mokyklos veiklos tobulinimo sprendimai priimami vadovaujantis sutarta bendros veiklos perspektyva, mokyklos veiklos įsivertinimo rezultatais ir bendromis diskusijomis.&#10;. Atsakymų skaičius: 28 atsakymai.">
            <a:extLst>
              <a:ext uri="{FF2B5EF4-FFF2-40B4-BE49-F238E27FC236}">
                <a16:creationId xmlns:a16="http://schemas.microsoft.com/office/drawing/2014/main" id="{A8F13283-921E-A9D5-8D65-56846BDE75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7245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ormuojama atsakymų diagrama. Klausimo pavadinimas: Naudojant įsivertinimo duomenis keliami nauji tikslai, iššūkiai.&#10;. Atsakymų skaičius: 28 atsakymai.">
            <a:extLst>
              <a:ext uri="{FF2B5EF4-FFF2-40B4-BE49-F238E27FC236}">
                <a16:creationId xmlns:a16="http://schemas.microsoft.com/office/drawing/2014/main" id="{E4819CCA-673B-2EE0-4574-AA0FCFC761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12192000" cy="51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5652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Formuojama atsakymų diagrama. Klausimo pavadinimas: Kiekvienais metais mokyklos direktorius savivaldybės tarybai teikia vadovo ataskaitas, kurioje atsispindi įstaigos veikla.. Atsakymų skaičius: 28 atsakymai.">
            <a:extLst>
              <a:ext uri="{FF2B5EF4-FFF2-40B4-BE49-F238E27FC236}">
                <a16:creationId xmlns:a16="http://schemas.microsoft.com/office/drawing/2014/main" id="{F55A1906-FE09-4867-372F-5DD6CA25C9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63575"/>
            <a:ext cx="12192000" cy="552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759336"/>
      </p:ext>
    </p:extLst>
  </p:cSld>
  <p:clrMapOvr>
    <a:masterClrMapping/>
  </p:clrMapOvr>
</p:sld>
</file>

<file path=ppt/theme/theme1.xml><?xml version="1.0" encoding="utf-8"?>
<a:theme xmlns:a="http://schemas.openxmlformats.org/drawingml/2006/main" name="Retrospektyvinė">
  <a:themeElements>
    <a:clrScheme name="Retrospektyvinė">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ktyvinė">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yvinė">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218</TotalTime>
  <Words>17</Words>
  <Application>Microsoft Office PowerPoint</Application>
  <PresentationFormat>Plačiaekranė</PresentationFormat>
  <Paragraphs>4</Paragraphs>
  <Slides>54</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54</vt:i4>
      </vt:variant>
    </vt:vector>
  </HeadingPairs>
  <TitlesOfParts>
    <vt:vector size="58" baseType="lpstr">
      <vt:lpstr>Arial</vt:lpstr>
      <vt:lpstr>Calibri</vt:lpstr>
      <vt:lpstr>Calibri Light</vt:lpstr>
      <vt:lpstr>Retrospektyvinė</vt:lpstr>
      <vt:lpstr>"MAŽEIKIŲ VYTAUTO KLOVOS MUZIKOS MOKYKLOS NEFORMALIOJO VAIKŲ ŠVIETIMO KOKYBĖS RODIKLIŲ ĮSIVERTINIMAS"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sonata lingyte</dc:creator>
  <cp:lastModifiedBy>sonata lingyte</cp:lastModifiedBy>
  <cp:revision>172</cp:revision>
  <dcterms:created xsi:type="dcterms:W3CDTF">2025-12-07T18:29:25Z</dcterms:created>
  <dcterms:modified xsi:type="dcterms:W3CDTF">2026-01-13T21:06:08Z</dcterms:modified>
</cp:coreProperties>
</file>